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4" r:id="rId7"/>
    <p:sldId id="265" r:id="rId8"/>
    <p:sldId id="266" r:id="rId9"/>
    <p:sldId id="267" r:id="rId10"/>
    <p:sldId id="268" r:id="rId11"/>
    <p:sldId id="269" r:id="rId12"/>
    <p:sldId id="270" r:id="rId13"/>
    <p:sldId id="261" r:id="rId14"/>
    <p:sldId id="263" r:id="rId15"/>
    <p:sldId id="262"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6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BCC906-F563-47D9-A46A-3E98F47DE894}" type="datetimeFigureOut">
              <a:rPr lang="en-US" smtClean="0"/>
              <a:t>4/14/2020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D9677C-D4C9-4869-8B7F-49FA22720FA3}" type="slidenum">
              <a:rPr lang="en-US" smtClean="0"/>
              <a:t>‹#›</a:t>
            </a:fld>
            <a:endParaRPr lang="en-US"/>
          </a:p>
        </p:txBody>
      </p:sp>
    </p:spTree>
    <p:extLst>
      <p:ext uri="{BB962C8B-B14F-4D97-AF65-F5344CB8AC3E}">
        <p14:creationId xmlns:p14="http://schemas.microsoft.com/office/powerpoint/2010/main" val="2716877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9677C-D4C9-4869-8B7F-49FA22720FA3}" type="slidenum">
              <a:rPr lang="en-US" smtClean="0"/>
              <a:t>12</a:t>
            </a:fld>
            <a:endParaRPr lang="en-US"/>
          </a:p>
        </p:txBody>
      </p:sp>
    </p:spTree>
    <p:extLst>
      <p:ext uri="{BB962C8B-B14F-4D97-AF65-F5344CB8AC3E}">
        <p14:creationId xmlns:p14="http://schemas.microsoft.com/office/powerpoint/2010/main" val="238619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799538-B896-435A-9DD3-EDCD49ADA69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4178561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99538-B896-435A-9DD3-EDCD49ADA69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1416444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99538-B896-435A-9DD3-EDCD49ADA69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198613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799538-B896-435A-9DD3-EDCD49ADA69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309888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799538-B896-435A-9DD3-EDCD49ADA69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2806102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799538-B896-435A-9DD3-EDCD49ADA69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223574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799538-B896-435A-9DD3-EDCD49ADA691}"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3012235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799538-B896-435A-9DD3-EDCD49ADA691}"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145676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799538-B896-435A-9DD3-EDCD49ADA691}"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143999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99538-B896-435A-9DD3-EDCD49ADA69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557146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799538-B896-435A-9DD3-EDCD49ADA69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07723-6BA7-4D73-A082-4BFC6BE655F2}" type="slidenum">
              <a:rPr lang="en-US" smtClean="0"/>
              <a:t>‹#›</a:t>
            </a:fld>
            <a:endParaRPr lang="en-US"/>
          </a:p>
        </p:txBody>
      </p:sp>
    </p:spTree>
    <p:extLst>
      <p:ext uri="{BB962C8B-B14F-4D97-AF65-F5344CB8AC3E}">
        <p14:creationId xmlns:p14="http://schemas.microsoft.com/office/powerpoint/2010/main" val="3523569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99538-B896-435A-9DD3-EDCD49ADA691}"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07723-6BA7-4D73-A082-4BFC6BE655F2}" type="slidenum">
              <a:rPr lang="en-US" smtClean="0"/>
              <a:t>‹#›</a:t>
            </a:fld>
            <a:endParaRPr lang="en-US"/>
          </a:p>
        </p:txBody>
      </p:sp>
    </p:spTree>
    <p:extLst>
      <p:ext uri="{BB962C8B-B14F-4D97-AF65-F5344CB8AC3E}">
        <p14:creationId xmlns:p14="http://schemas.microsoft.com/office/powerpoint/2010/main" val="3686399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cdcpakistan.com/about-us/legal-framewor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nccpl.com.pk/files/about/introduction/revisedsecurities_lmpr.pdf" TargetMode="External"/><Relationship Id="rId13" Type="http://schemas.openxmlformats.org/officeDocument/2006/relationships/hyperlink" Target="https://www.nccpl.com.pk/files/about/introduction/listed_companies_corporate_governance_regulations_2019.pdf" TargetMode="External"/><Relationship Id="rId3" Type="http://schemas.openxmlformats.org/officeDocument/2006/relationships/hyperlink" Target="https://www.nccpl.com.pk/files/03_february_2020_ncss_procedure_2018_january_21_2020.pdf" TargetMode="External"/><Relationship Id="rId7" Type="http://schemas.openxmlformats.org/officeDocument/2006/relationships/hyperlink" Target="https://www.secp.gov.pk/document/securities-act-2015/" TargetMode="External"/><Relationship Id="rId12" Type="http://schemas.openxmlformats.org/officeDocument/2006/relationships/hyperlink" Target="https://www.nccpl.com.pk/files/about/futures_market_act_2016.pdf" TargetMode="External"/><Relationship Id="rId2" Type="http://schemas.openxmlformats.org/officeDocument/2006/relationships/hyperlink" Target="https://www.nccpl.com.pk/files/about/nccpl_regulations/02_03_2020_nccpl_regulations.pdf" TargetMode="External"/><Relationship Id="rId1" Type="http://schemas.openxmlformats.org/officeDocument/2006/relationships/slideLayout" Target="../slideLayouts/slideLayout2.xml"/><Relationship Id="rId6" Type="http://schemas.openxmlformats.org/officeDocument/2006/relationships/hyperlink" Target="http://www.fbr.gov.pk/Categ/Income-Tax-Ordinance-2001/326" TargetMode="External"/><Relationship Id="rId11" Type="http://schemas.openxmlformats.org/officeDocument/2006/relationships/hyperlink" Target="https://www.nccpl.com.pk/files/about/cko_rules_2016/sro_centralized_know_your_customer_organization_rules_2016.pdf" TargetMode="External"/><Relationship Id="rId5" Type="http://schemas.openxmlformats.org/officeDocument/2006/relationships/hyperlink" Target="https://www.secp.gov.pk/document/companies-act-2017/" TargetMode="External"/><Relationship Id="rId10" Type="http://schemas.openxmlformats.org/officeDocument/2006/relationships/hyperlink" Target="https://www.nccpl.com.pk/files/about/nccpl_cko_regulations/2_9_19_nccpl_cko_regulations_after_secp_approval.pdf" TargetMode="External"/><Relationship Id="rId4" Type="http://schemas.openxmlformats.org/officeDocument/2006/relationships/hyperlink" Target="https://www.nccpl.com.pk/en/about-us/rules-n-regulations/clearing-house-licensing-operations-regulations-2016" TargetMode="External"/><Relationship Id="rId9" Type="http://schemas.openxmlformats.org/officeDocument/2006/relationships/hyperlink" Target="http://www.fbr.gov.pk/Categ/Income-Tax-Rules-2002/335"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ecp.gov.p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sx.com.pk/psx/regulations/legal-framewor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sx.com.pk/psx/product-and-services/indices#islamic-indic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13</a:t>
            </a:r>
            <a:endParaRPr lang="en-US" dirty="0"/>
          </a:p>
        </p:txBody>
      </p:sp>
      <p:sp>
        <p:nvSpPr>
          <p:cNvPr id="3" name="Content Placeholder 2"/>
          <p:cNvSpPr>
            <a:spLocks noGrp="1"/>
          </p:cNvSpPr>
          <p:nvPr>
            <p:ph idx="1"/>
          </p:nvPr>
        </p:nvSpPr>
        <p:spPr>
          <a:xfrm>
            <a:off x="365760" y="1825625"/>
            <a:ext cx="11471564" cy="4351338"/>
          </a:xfrm>
        </p:spPr>
        <p:txBody>
          <a:bodyPr>
            <a:normAutofit/>
          </a:bodyPr>
          <a:lstStyle/>
          <a:p>
            <a:pPr marL="0" indent="0">
              <a:buNone/>
            </a:pPr>
            <a:r>
              <a:rPr lang="en-US" sz="5400" dirty="0" smtClean="0"/>
              <a:t>Pakistan Capital Market</a:t>
            </a:r>
          </a:p>
          <a:p>
            <a:pPr marL="0" indent="0">
              <a:buNone/>
            </a:pPr>
            <a:endParaRPr lang="en-US" sz="4800" dirty="0"/>
          </a:p>
          <a:p>
            <a:pPr marL="0" indent="0">
              <a:buNone/>
            </a:pPr>
            <a:r>
              <a:rPr lang="en-US" sz="2600" dirty="0" smtClean="0">
                <a:latin typeface="Times New Roman" panose="02020603050405020304" pitchFamily="18" charset="0"/>
                <a:cs typeface="Times New Roman" panose="02020603050405020304" pitchFamily="18" charset="0"/>
              </a:rPr>
              <a:t>(Capital markets </a:t>
            </a:r>
            <a:r>
              <a:rPr lang="en-US" sz="2600" b="1" dirty="0" smtClean="0">
                <a:latin typeface="Times New Roman" panose="02020603050405020304" pitchFamily="18" charset="0"/>
                <a:cs typeface="Times New Roman" panose="02020603050405020304" pitchFamily="18" charset="0"/>
              </a:rPr>
              <a:t>consist  of PSX</a:t>
            </a:r>
            <a:r>
              <a:rPr lang="en-US" sz="2600" dirty="0" smtClean="0">
                <a:latin typeface="Times New Roman" panose="02020603050405020304" pitchFamily="18" charset="0"/>
                <a:cs typeface="Times New Roman" panose="02020603050405020304" pitchFamily="18" charset="0"/>
              </a:rPr>
              <a:t>, the National Clearing Company of Pakistan Limited </a:t>
            </a:r>
            <a:r>
              <a:rPr lang="en-US" sz="2600" b="1" dirty="0" smtClean="0">
                <a:latin typeface="Times New Roman" panose="02020603050405020304" pitchFamily="18" charset="0"/>
                <a:cs typeface="Times New Roman" panose="02020603050405020304" pitchFamily="18" charset="0"/>
              </a:rPr>
              <a:t>(NCCPL)</a:t>
            </a:r>
            <a:r>
              <a:rPr lang="en-US" sz="2600" dirty="0" smtClean="0">
                <a:latin typeface="Times New Roman" panose="02020603050405020304" pitchFamily="18" charset="0"/>
                <a:cs typeface="Times New Roman" panose="02020603050405020304" pitchFamily="18" charset="0"/>
              </a:rPr>
              <a:t>, the Central Depository Company </a:t>
            </a:r>
            <a:r>
              <a:rPr lang="en-US" sz="2600" b="1" dirty="0" smtClean="0">
                <a:latin typeface="Times New Roman" panose="02020603050405020304" pitchFamily="18" charset="0"/>
                <a:cs typeface="Times New Roman" panose="02020603050405020304" pitchFamily="18" charset="0"/>
              </a:rPr>
              <a:t>(CDC)</a:t>
            </a:r>
            <a:r>
              <a:rPr lang="en-US" sz="2600" dirty="0" smtClean="0">
                <a:latin typeface="Times New Roman" panose="02020603050405020304" pitchFamily="18" charset="0"/>
                <a:cs typeface="Times New Roman" panose="02020603050405020304" pitchFamily="18" charset="0"/>
              </a:rPr>
              <a:t>, and the Pakistan Mercantile Exchange Limited </a:t>
            </a:r>
            <a:r>
              <a:rPr lang="en-US" sz="2600" b="1" dirty="0" smtClean="0">
                <a:latin typeface="Times New Roman" panose="02020603050405020304" pitchFamily="18" charset="0"/>
                <a:cs typeface="Times New Roman" panose="02020603050405020304" pitchFamily="18" charset="0"/>
              </a:rPr>
              <a:t>(PMEX). </a:t>
            </a:r>
          </a:p>
          <a:p>
            <a:pPr marL="0" indent="0">
              <a:buNone/>
            </a:pPr>
            <a:r>
              <a:rPr lang="en-US" sz="2600" dirty="0" smtClean="0">
                <a:latin typeface="Times New Roman" panose="02020603050405020304" pitchFamily="18" charset="0"/>
                <a:cs typeface="Times New Roman" panose="02020603050405020304" pitchFamily="18" charset="0"/>
              </a:rPr>
              <a:t>The Securities Exchange Commission of Pakistan </a:t>
            </a:r>
            <a:r>
              <a:rPr lang="en-US" sz="2600" b="1" dirty="0" smtClean="0">
                <a:latin typeface="Times New Roman" panose="02020603050405020304" pitchFamily="18" charset="0"/>
                <a:cs typeface="Times New Roman" panose="02020603050405020304" pitchFamily="18" charset="0"/>
              </a:rPr>
              <a:t>(SECP) </a:t>
            </a:r>
            <a:r>
              <a:rPr lang="en-US" sz="2600" dirty="0" smtClean="0">
                <a:latin typeface="Times New Roman" panose="02020603050405020304" pitchFamily="18" charset="0"/>
                <a:cs typeface="Times New Roman" panose="02020603050405020304" pitchFamily="18" charset="0"/>
              </a:rPr>
              <a:t>serves as a regulatory body for smooth functioning of these capital markets)</a:t>
            </a:r>
          </a:p>
          <a:p>
            <a:pPr marL="0" indent="0">
              <a:buNone/>
            </a:pPr>
            <a:r>
              <a:rPr lang="en-US" sz="3000" dirty="0" smtClean="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7338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Depository Company  (CDC)</a:t>
            </a:r>
            <a:endParaRPr lang="en-US" dirty="0"/>
          </a:p>
        </p:txBody>
      </p:sp>
      <p:sp>
        <p:nvSpPr>
          <p:cNvPr id="3" name="Content Placeholder 2"/>
          <p:cNvSpPr>
            <a:spLocks noGrp="1"/>
          </p:cNvSpPr>
          <p:nvPr>
            <p:ph idx="1"/>
          </p:nvPr>
        </p:nvSpPr>
        <p:spPr/>
        <p:txBody>
          <a:bodyPr/>
          <a:lstStyle/>
          <a:p>
            <a:r>
              <a:rPr lang="en-US" dirty="0" smtClean="0"/>
              <a:t>Regulated by SECP</a:t>
            </a:r>
            <a:endParaRPr lang="en-US" dirty="0" smtClean="0"/>
          </a:p>
          <a:p>
            <a:r>
              <a:rPr lang="en-US" dirty="0" smtClean="0"/>
              <a:t>CDC </a:t>
            </a:r>
            <a:r>
              <a:rPr lang="en-US" dirty="0"/>
              <a:t>is the sole entity handling the electronic (paperless) settlement of transactions carried out at the Pakistan Stock </a:t>
            </a:r>
            <a:r>
              <a:rPr lang="en-US" dirty="0" smtClean="0"/>
              <a:t>Exchange</a:t>
            </a:r>
          </a:p>
          <a:p>
            <a:r>
              <a:rPr lang="en-US" dirty="0"/>
              <a:t>A</a:t>
            </a:r>
            <a:r>
              <a:rPr lang="en-US" dirty="0" smtClean="0"/>
              <a:t>ll </a:t>
            </a:r>
            <a:r>
              <a:rPr lang="en-US" dirty="0"/>
              <a:t>the market settlement is in book entry </a:t>
            </a:r>
            <a:r>
              <a:rPr lang="en-US" dirty="0" smtClean="0"/>
              <a:t>form</a:t>
            </a:r>
          </a:p>
          <a:p>
            <a:r>
              <a:rPr lang="en-US" dirty="0"/>
              <a:t> As per the Companies Act, 2017, CDC holds the status of </a:t>
            </a:r>
            <a:r>
              <a:rPr lang="en-US" b="1" dirty="0"/>
              <a:t>Public Interest Company &amp; Large Sized Company</a:t>
            </a:r>
            <a:r>
              <a:rPr lang="en-US" dirty="0"/>
              <a:t> since it holds assets of general public in fiduciary capacity</a:t>
            </a:r>
            <a:r>
              <a:rPr lang="en-US" dirty="0" smtClean="0"/>
              <a:t>.</a:t>
            </a:r>
          </a:p>
          <a:p>
            <a:r>
              <a:rPr lang="en-US" dirty="0" smtClean="0"/>
              <a:t>Legal Framework: </a:t>
            </a:r>
            <a:r>
              <a:rPr lang="en-US" dirty="0" smtClean="0">
                <a:hlinkClick r:id="rId2"/>
              </a:rPr>
              <a:t>https://www.cdcpakistan.com/about-us/legal-framework/</a:t>
            </a:r>
            <a:endParaRPr lang="en-US" dirty="0" smtClean="0"/>
          </a:p>
        </p:txBody>
      </p:sp>
    </p:spTree>
    <p:extLst>
      <p:ext uri="{BB962C8B-B14F-4D97-AF65-F5344CB8AC3E}">
        <p14:creationId xmlns:p14="http://schemas.microsoft.com/office/powerpoint/2010/main" val="1901590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CDC’s Services</a:t>
            </a:r>
            <a:endParaRPr lang="en-US" dirty="0"/>
          </a:p>
        </p:txBody>
      </p:sp>
      <p:sp>
        <p:nvSpPr>
          <p:cNvPr id="3" name="Content Placeholder 2"/>
          <p:cNvSpPr>
            <a:spLocks noGrp="1"/>
          </p:cNvSpPr>
          <p:nvPr>
            <p:ph idx="1"/>
          </p:nvPr>
        </p:nvSpPr>
        <p:spPr/>
        <p:txBody>
          <a:bodyPr/>
          <a:lstStyle/>
          <a:p>
            <a:r>
              <a:rPr lang="en-US" dirty="0"/>
              <a:t> Central Depository System (CDS</a:t>
            </a:r>
            <a:r>
              <a:rPr lang="en-US" dirty="0" smtClean="0"/>
              <a:t>): </a:t>
            </a:r>
            <a:r>
              <a:rPr lang="en-US" sz="2400" dirty="0" smtClean="0"/>
              <a:t>O</a:t>
            </a:r>
            <a:r>
              <a:rPr lang="en-US" sz="2000" i="1" dirty="0" smtClean="0"/>
              <a:t>perate for </a:t>
            </a:r>
            <a:r>
              <a:rPr lang="en-US" sz="2000" i="1" dirty="0"/>
              <a:t>all financial instruments traded in Pakistan Capital </a:t>
            </a:r>
            <a:r>
              <a:rPr lang="en-US" sz="2000" i="1" dirty="0" smtClean="0"/>
              <a:t>Market</a:t>
            </a:r>
          </a:p>
          <a:p>
            <a:r>
              <a:rPr lang="en-US" dirty="0"/>
              <a:t>Investor Account </a:t>
            </a:r>
            <a:r>
              <a:rPr lang="en-US" dirty="0" smtClean="0"/>
              <a:t>Services</a:t>
            </a:r>
            <a:r>
              <a:rPr lang="en-US" i="1" dirty="0" smtClean="0"/>
              <a:t>:</a:t>
            </a:r>
            <a:r>
              <a:rPr lang="en-US" sz="2000" i="1" dirty="0" smtClean="0"/>
              <a:t> </a:t>
            </a:r>
            <a:r>
              <a:rPr lang="en-US" sz="2000" dirty="0"/>
              <a:t>Allows the retail and corporate investor to open and maintain custody accounts directly with </a:t>
            </a:r>
            <a:r>
              <a:rPr lang="en-US" sz="2000" dirty="0" smtClean="0"/>
              <a:t>CDC.</a:t>
            </a:r>
          </a:p>
          <a:p>
            <a:r>
              <a:rPr lang="en-US" sz="2000" dirty="0"/>
              <a:t>Trustee and Custodial </a:t>
            </a:r>
            <a:r>
              <a:rPr lang="en-US" sz="2000" dirty="0" smtClean="0"/>
              <a:t>Services: </a:t>
            </a:r>
            <a:r>
              <a:rPr lang="en-US" sz="2000" i="1" dirty="0" smtClean="0"/>
              <a:t>To </a:t>
            </a:r>
            <a:r>
              <a:rPr lang="en-US" sz="2000" i="1" dirty="0"/>
              <a:t>Open-end and Closed-end Mutual Funds and Voluntary Pension </a:t>
            </a:r>
            <a:r>
              <a:rPr lang="en-US" sz="2000" i="1" dirty="0" smtClean="0"/>
              <a:t>Schemes</a:t>
            </a:r>
          </a:p>
          <a:p>
            <a:r>
              <a:rPr lang="en-US" sz="2000" dirty="0"/>
              <a:t>CDC Share Registrar Services Limited (Wholly owned subsidiary of CDC</a:t>
            </a:r>
            <a:r>
              <a:rPr lang="en-US" sz="2000" dirty="0" smtClean="0"/>
              <a:t>)</a:t>
            </a:r>
            <a:r>
              <a:rPr lang="en-US" sz="2000" i="1" dirty="0" smtClean="0"/>
              <a:t>: </a:t>
            </a:r>
            <a:r>
              <a:rPr lang="en-US" sz="2000" i="1" dirty="0"/>
              <a:t>Provides share issuing companies state-of-the-art facilities of registrar and transfer agents, including customer dealing on behalf of the </a:t>
            </a:r>
            <a:r>
              <a:rPr lang="en-US" sz="2000" i="1" dirty="0" smtClean="0"/>
              <a:t>companies</a:t>
            </a:r>
          </a:p>
          <a:p>
            <a:r>
              <a:rPr lang="en-US" sz="2000" dirty="0" err="1"/>
              <a:t>ITMinds</a:t>
            </a:r>
            <a:r>
              <a:rPr lang="en-US" sz="2000" dirty="0"/>
              <a:t> Limited (Wholly owned subsidiary of CDC</a:t>
            </a:r>
            <a:r>
              <a:rPr lang="en-US" sz="2000" dirty="0" smtClean="0"/>
              <a:t>)</a:t>
            </a:r>
            <a:r>
              <a:rPr lang="en-US" sz="2000" i="1" dirty="0" smtClean="0"/>
              <a:t>: </a:t>
            </a:r>
            <a:r>
              <a:rPr lang="en-US" sz="2000" i="1" dirty="0"/>
              <a:t>Provides Business Process Outsourcing (BPO) services which include provision of back office accounting functions to the Mutual Fund industry</a:t>
            </a:r>
          </a:p>
        </p:txBody>
      </p:sp>
    </p:spTree>
    <p:extLst>
      <p:ext uri="{BB962C8B-B14F-4D97-AF65-F5344CB8AC3E}">
        <p14:creationId xmlns:p14="http://schemas.microsoft.com/office/powerpoint/2010/main" val="1318741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Centralized Information Sharing Solution for Insurance Industry (CISSII</a:t>
            </a:r>
            <a:r>
              <a:rPr lang="en-US" dirty="0" smtClean="0"/>
              <a:t>) (</a:t>
            </a:r>
            <a:r>
              <a:rPr lang="en-US" dirty="0"/>
              <a:t>Developed and managed by CDC Pakistan</a:t>
            </a:r>
            <a:r>
              <a:rPr lang="en-US" dirty="0" smtClean="0"/>
              <a:t>): </a:t>
            </a:r>
            <a:r>
              <a:rPr lang="en-US" sz="2000" dirty="0"/>
              <a:t>Offers online information sharing solution for the insurance industry. It allows insurance companies to share information such as acceptance of claims, postponed or declined risks, malpractices of agents and group life claims experience for the purpose of achieving greater efficiency and transparency in the industry</a:t>
            </a:r>
            <a:r>
              <a:rPr lang="en-US" sz="2000" dirty="0" smtClean="0"/>
              <a:t>.</a:t>
            </a:r>
          </a:p>
          <a:p>
            <a:endParaRPr lang="en-US" sz="2000" dirty="0"/>
          </a:p>
          <a:p>
            <a:r>
              <a:rPr lang="en-US" sz="2000" b="1" dirty="0" err="1" smtClean="0"/>
              <a:t>eServices</a:t>
            </a:r>
            <a:r>
              <a:rPr lang="en-US" sz="2000" dirty="0" err="1" smtClean="0"/>
              <a:t>:A</a:t>
            </a:r>
            <a:r>
              <a:rPr lang="en-US" sz="2000" dirty="0" smtClean="0"/>
              <a:t> </a:t>
            </a:r>
            <a:r>
              <a:rPr lang="en-US" sz="2000" dirty="0"/>
              <a:t>customer convenience initiative by CDC, in the form of a web portal offering the following free-of-cost facilities</a:t>
            </a:r>
            <a:r>
              <a:rPr lang="en-US" sz="2000" dirty="0" smtClean="0"/>
              <a:t>:</a:t>
            </a:r>
          </a:p>
          <a:p>
            <a:pPr lvl="1"/>
            <a:r>
              <a:rPr lang="en-US" sz="1600" b="1" dirty="0" smtClean="0"/>
              <a:t>Centralized </a:t>
            </a:r>
            <a:r>
              <a:rPr lang="en-US" sz="1600" b="1" dirty="0" err="1"/>
              <a:t>eIPO</a:t>
            </a:r>
            <a:r>
              <a:rPr lang="en-US" sz="1600" b="1" dirty="0"/>
              <a:t> System:</a:t>
            </a:r>
            <a:r>
              <a:rPr lang="en-US" sz="1600" dirty="0"/>
              <a:t> Applications for subscription of shares offered to general public can be made electronically and payments can be made by Internet/Mobile banking, ATMs etc., avoiding the hassle of physical submission of IPO application and visiting the bank.</a:t>
            </a:r>
          </a:p>
          <a:p>
            <a:pPr lvl="1"/>
            <a:r>
              <a:rPr lang="en-US" sz="1600" b="1" dirty="0" err="1"/>
              <a:t>eDividend</a:t>
            </a:r>
            <a:r>
              <a:rPr lang="en-US" sz="1600" b="1" dirty="0"/>
              <a:t> Repository:</a:t>
            </a:r>
            <a:r>
              <a:rPr lang="en-US" sz="1600" dirty="0"/>
              <a:t> Provides investors consolidated data of all their cash benefits due and credited by issuers, and in case their dividends have not been credited, the reason for non-disbursement of dividend will also be available.</a:t>
            </a:r>
          </a:p>
          <a:p>
            <a:endParaRPr lang="en-US" sz="2000" dirty="0"/>
          </a:p>
          <a:p>
            <a:endParaRPr lang="en-US" dirty="0"/>
          </a:p>
        </p:txBody>
      </p:sp>
    </p:spTree>
    <p:extLst>
      <p:ext uri="{BB962C8B-B14F-4D97-AF65-F5344CB8AC3E}">
        <p14:creationId xmlns:p14="http://schemas.microsoft.com/office/powerpoint/2010/main" val="3147135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National Clearing Company of Pakistan Limited (NCCPL) </a:t>
            </a:r>
            <a:endParaRPr lang="en-US" sz="3600" dirty="0"/>
          </a:p>
        </p:txBody>
      </p:sp>
      <p:sp>
        <p:nvSpPr>
          <p:cNvPr id="3" name="Content Placeholder 2"/>
          <p:cNvSpPr>
            <a:spLocks noGrp="1"/>
          </p:cNvSpPr>
          <p:nvPr>
            <p:ph idx="1"/>
          </p:nvPr>
        </p:nvSpPr>
        <p:spPr>
          <a:xfrm>
            <a:off x="838200" y="1825625"/>
            <a:ext cx="10515600" cy="4847318"/>
          </a:xfrm>
        </p:spPr>
        <p:txBody>
          <a:bodyPr>
            <a:normAutofit fontScale="70000" lnSpcReduction="20000"/>
          </a:bodyPr>
          <a:lstStyle/>
          <a:p>
            <a:r>
              <a:rPr lang="en-US" sz="3400" dirty="0" smtClean="0"/>
              <a:t>Incorporated on </a:t>
            </a:r>
            <a:r>
              <a:rPr lang="en-US" sz="3400" dirty="0"/>
              <a:t>July 3, 2001 </a:t>
            </a:r>
            <a:r>
              <a:rPr lang="en-US" sz="3400" dirty="0" smtClean="0"/>
              <a:t>but o full </a:t>
            </a:r>
            <a:r>
              <a:rPr lang="en-US" sz="3400" dirty="0" err="1" smtClean="0"/>
              <a:t>yperational</a:t>
            </a:r>
            <a:r>
              <a:rPr lang="en-US" sz="3400" dirty="0" smtClean="0"/>
              <a:t> in 2003-04 with the support of ADB</a:t>
            </a:r>
          </a:p>
          <a:p>
            <a:r>
              <a:rPr lang="en-US" sz="3400" dirty="0" smtClean="0"/>
              <a:t>Providing </a:t>
            </a:r>
            <a:r>
              <a:rPr lang="en-US" sz="3400" dirty="0"/>
              <a:t>clearing and settlement services to the Pakistan Stock Exchange Limited</a:t>
            </a:r>
            <a:r>
              <a:rPr lang="en-US" sz="3400" dirty="0" smtClean="0"/>
              <a:t>. </a:t>
            </a:r>
          </a:p>
          <a:p>
            <a:r>
              <a:rPr lang="en-US" sz="2600" b="1" dirty="0" smtClean="0"/>
              <a:t>Replaced </a:t>
            </a:r>
            <a:r>
              <a:rPr lang="en-US" sz="2600" b="1" dirty="0"/>
              <a:t>the separate and individual Clearing Houses of three Stock Exchanges, namely Karachi Stock Exchange, Lahore Stock Exchange and Islamabad Stock Exchange by a single and centralized </a:t>
            </a:r>
            <a:r>
              <a:rPr lang="en-US" sz="2600" b="1" dirty="0" smtClean="0"/>
              <a:t>entity. </a:t>
            </a:r>
          </a:p>
          <a:p>
            <a:pPr marL="0" indent="0">
              <a:buNone/>
            </a:pPr>
            <a:r>
              <a:rPr lang="en-US" b="1" dirty="0"/>
              <a:t>The Operations of NCCPL are governed by the following:</a:t>
            </a:r>
            <a:endParaRPr lang="en-US" dirty="0"/>
          </a:p>
          <a:p>
            <a:r>
              <a:rPr lang="en-US" dirty="0">
                <a:hlinkClick r:id="rId2"/>
              </a:rPr>
              <a:t>NCCPL </a:t>
            </a:r>
            <a:r>
              <a:rPr lang="en-US" dirty="0" smtClean="0">
                <a:hlinkClick r:id="rId2"/>
              </a:rPr>
              <a:t>Regulations</a:t>
            </a:r>
            <a:r>
              <a:rPr lang="en-US" dirty="0" smtClean="0"/>
              <a:t>		</a:t>
            </a:r>
            <a:r>
              <a:rPr lang="en-US" dirty="0" smtClean="0">
                <a:hlinkClick r:id="rId3"/>
              </a:rPr>
              <a:t>NCSS Procedures</a:t>
            </a:r>
            <a:r>
              <a:rPr lang="en-US" dirty="0" smtClean="0"/>
              <a:t>                    </a:t>
            </a:r>
          </a:p>
          <a:p>
            <a:r>
              <a:rPr lang="en-US" dirty="0" smtClean="0"/>
              <a:t>  </a:t>
            </a:r>
            <a:r>
              <a:rPr lang="en-US" dirty="0" smtClean="0">
                <a:hlinkClick r:id="rId4"/>
              </a:rPr>
              <a:t>Clearing </a:t>
            </a:r>
            <a:r>
              <a:rPr lang="en-US" dirty="0">
                <a:hlinkClick r:id="rId4"/>
              </a:rPr>
              <a:t>Houses (Licensing and Operations) Regulations, 2016</a:t>
            </a:r>
            <a:br>
              <a:rPr lang="en-US" dirty="0">
                <a:hlinkClick r:id="rId4"/>
              </a:rPr>
            </a:br>
            <a:endParaRPr lang="en-US" dirty="0"/>
          </a:p>
          <a:p>
            <a:r>
              <a:rPr lang="en-US" dirty="0">
                <a:hlinkClick r:id="rId5"/>
              </a:rPr>
              <a:t>The Companies Act, </a:t>
            </a:r>
            <a:r>
              <a:rPr lang="en-US" dirty="0" smtClean="0">
                <a:hlinkClick r:id="rId5"/>
              </a:rPr>
              <a:t>2017</a:t>
            </a:r>
            <a:r>
              <a:rPr lang="en-US" dirty="0" smtClean="0"/>
              <a:t>		</a:t>
            </a:r>
            <a:r>
              <a:rPr lang="en-US" dirty="0" smtClean="0">
                <a:hlinkClick r:id="rId6"/>
              </a:rPr>
              <a:t>Income </a:t>
            </a:r>
            <a:r>
              <a:rPr lang="en-US" dirty="0">
                <a:hlinkClick r:id="rId6"/>
              </a:rPr>
              <a:t>Tax Ordinance, 2001</a:t>
            </a:r>
            <a:endParaRPr lang="en-US" dirty="0"/>
          </a:p>
          <a:p>
            <a:r>
              <a:rPr lang="en-US" dirty="0">
                <a:hlinkClick r:id="rId7"/>
              </a:rPr>
              <a:t>Securities Act, </a:t>
            </a:r>
            <a:r>
              <a:rPr lang="en-US" dirty="0" smtClean="0">
                <a:hlinkClick r:id="rId7"/>
              </a:rPr>
              <a:t>2015</a:t>
            </a:r>
            <a:r>
              <a:rPr lang="en-US" dirty="0" smtClean="0"/>
              <a:t>			</a:t>
            </a:r>
            <a:r>
              <a:rPr lang="en-US" dirty="0" smtClean="0">
                <a:hlinkClick r:id="rId8"/>
              </a:rPr>
              <a:t>Leveraged </a:t>
            </a:r>
            <a:r>
              <a:rPr lang="en-US" dirty="0">
                <a:hlinkClick r:id="rId8"/>
              </a:rPr>
              <a:t>Markets and Pledging Rules, 2011</a:t>
            </a:r>
            <a:endParaRPr lang="en-US" dirty="0"/>
          </a:p>
          <a:p>
            <a:r>
              <a:rPr lang="en-US" dirty="0">
                <a:hlinkClick r:id="rId9"/>
              </a:rPr>
              <a:t>Income Tax Rules, </a:t>
            </a:r>
            <a:r>
              <a:rPr lang="en-US" dirty="0" smtClean="0">
                <a:hlinkClick r:id="rId9"/>
              </a:rPr>
              <a:t>2002</a:t>
            </a:r>
            <a:r>
              <a:rPr lang="en-US" dirty="0" smtClean="0"/>
              <a:t>		</a:t>
            </a:r>
            <a:r>
              <a:rPr lang="en-US" dirty="0" smtClean="0">
                <a:hlinkClick r:id="rId10"/>
              </a:rPr>
              <a:t>NCCPL </a:t>
            </a:r>
            <a:r>
              <a:rPr lang="en-US" dirty="0">
                <a:hlinkClick r:id="rId10"/>
              </a:rPr>
              <a:t>CKO Regulations, 2017</a:t>
            </a:r>
            <a:endParaRPr lang="en-US" dirty="0"/>
          </a:p>
          <a:p>
            <a:r>
              <a:rPr lang="en-US" dirty="0">
                <a:hlinkClick r:id="rId11"/>
              </a:rPr>
              <a:t>CKO Rules, </a:t>
            </a:r>
            <a:r>
              <a:rPr lang="en-US" dirty="0" smtClean="0">
                <a:hlinkClick r:id="rId11"/>
              </a:rPr>
              <a:t>2016</a:t>
            </a:r>
            <a:r>
              <a:rPr lang="en-US" dirty="0" smtClean="0"/>
              <a:t>			</a:t>
            </a:r>
            <a:r>
              <a:rPr lang="en-US" dirty="0" smtClean="0">
                <a:hlinkClick r:id="rId12"/>
              </a:rPr>
              <a:t>Futures </a:t>
            </a:r>
            <a:r>
              <a:rPr lang="en-US" dirty="0">
                <a:hlinkClick r:id="rId12"/>
              </a:rPr>
              <a:t>Market Act 2016</a:t>
            </a:r>
            <a:endParaRPr lang="en-US" dirty="0"/>
          </a:p>
          <a:p>
            <a:r>
              <a:rPr lang="en-US" dirty="0">
                <a:hlinkClick r:id="rId13"/>
              </a:rPr>
              <a:t>Listed Companies Corporate Governance Regulations, 2019</a:t>
            </a:r>
            <a:endParaRPr lang="en-US" dirty="0"/>
          </a:p>
          <a:p>
            <a:endParaRPr lang="en-US" b="1" dirty="0"/>
          </a:p>
        </p:txBody>
      </p:sp>
    </p:spTree>
    <p:extLst>
      <p:ext uri="{BB962C8B-B14F-4D97-AF65-F5344CB8AC3E}">
        <p14:creationId xmlns:p14="http://schemas.microsoft.com/office/powerpoint/2010/main" val="2926537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2943" y="674914"/>
            <a:ext cx="7750628" cy="5932713"/>
          </a:xfrm>
        </p:spPr>
      </p:pic>
    </p:spTree>
    <p:extLst>
      <p:ext uri="{BB962C8B-B14F-4D97-AF65-F5344CB8AC3E}">
        <p14:creationId xmlns:p14="http://schemas.microsoft.com/office/powerpoint/2010/main" val="3209314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372" y="82096"/>
            <a:ext cx="10515600" cy="1325563"/>
          </a:xfrm>
        </p:spPr>
        <p:txBody>
          <a:bodyPr/>
          <a:lstStyle/>
          <a:p>
            <a:r>
              <a:rPr lang="en-US" dirty="0" smtClean="0"/>
              <a:t>NCCPL Chart</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https://www.nccpl.com.pk/files/about/organizational_structure/nccpl_structure_1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28" y="1218777"/>
            <a:ext cx="11767456" cy="5565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8668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 Mercantile Exchange Limited (PMEX)</a:t>
            </a:r>
            <a:endParaRPr lang="en-US" dirty="0"/>
          </a:p>
        </p:txBody>
      </p:sp>
      <p:sp>
        <p:nvSpPr>
          <p:cNvPr id="3" name="Content Placeholder 2"/>
          <p:cNvSpPr>
            <a:spLocks noGrp="1"/>
          </p:cNvSpPr>
          <p:nvPr>
            <p:ph idx="1"/>
          </p:nvPr>
        </p:nvSpPr>
        <p:spPr/>
        <p:txBody>
          <a:bodyPr>
            <a:normAutofit/>
          </a:bodyPr>
          <a:lstStyle/>
          <a:p>
            <a:pPr fontAlgn="base"/>
            <a:r>
              <a:rPr lang="en-US" dirty="0" smtClean="0"/>
              <a:t>formed in 2002 and started its operations in May 2007</a:t>
            </a:r>
            <a:endParaRPr lang="en-US" dirty="0" smtClean="0"/>
          </a:p>
          <a:p>
            <a:pPr fontAlgn="base"/>
            <a:r>
              <a:rPr lang="en-US" dirty="0" smtClean="0"/>
              <a:t>PMEX </a:t>
            </a:r>
            <a:r>
              <a:rPr lang="en-US" dirty="0"/>
              <a:t>is </a:t>
            </a:r>
            <a:r>
              <a:rPr lang="en-US" dirty="0" smtClean="0"/>
              <a:t>Pakistan’s </a:t>
            </a:r>
            <a:r>
              <a:rPr lang="en-US" dirty="0"/>
              <a:t>first and only demutualized commodity futures </a:t>
            </a:r>
            <a:r>
              <a:rPr lang="en-US" dirty="0" smtClean="0"/>
              <a:t>exchange</a:t>
            </a:r>
          </a:p>
          <a:p>
            <a:pPr fontAlgn="base"/>
            <a:r>
              <a:rPr lang="en-US" dirty="0" smtClean="0"/>
              <a:t>Licensed </a:t>
            </a:r>
            <a:r>
              <a:rPr lang="en-US" dirty="0"/>
              <a:t>and regulated by the Securities and Exchange Commission of Pakistan (SECP). </a:t>
            </a:r>
            <a:endParaRPr lang="en-US" dirty="0" smtClean="0"/>
          </a:p>
          <a:p>
            <a:pPr fontAlgn="base"/>
            <a:r>
              <a:rPr lang="en-US" dirty="0" smtClean="0"/>
              <a:t>PMEX </a:t>
            </a:r>
            <a:r>
              <a:rPr lang="en-US" dirty="0"/>
              <a:t>offers </a:t>
            </a:r>
            <a:r>
              <a:rPr lang="en-US" dirty="0" smtClean="0"/>
              <a:t>services in </a:t>
            </a:r>
            <a:r>
              <a:rPr lang="en-US" dirty="0"/>
              <a:t>trading, clearing &amp; settlement, custody as well as back </a:t>
            </a:r>
            <a:r>
              <a:rPr lang="en-US" dirty="0" smtClean="0"/>
              <a:t>office. </a:t>
            </a:r>
            <a:endParaRPr lang="en-US" dirty="0"/>
          </a:p>
          <a:p>
            <a:endParaRPr lang="en-US" dirty="0"/>
          </a:p>
        </p:txBody>
      </p:sp>
    </p:spTree>
    <p:extLst>
      <p:ext uri="{BB962C8B-B14F-4D97-AF65-F5344CB8AC3E}">
        <p14:creationId xmlns:p14="http://schemas.microsoft.com/office/powerpoint/2010/main" val="1893614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International</a:t>
            </a:r>
          </a:p>
          <a:p>
            <a:r>
              <a:rPr lang="en-US" dirty="0" smtClean="0"/>
              <a:t>Metal (Gold, Silver, Copper, Platinum, Palladium)</a:t>
            </a:r>
          </a:p>
          <a:p>
            <a:r>
              <a:rPr lang="en-US" dirty="0" smtClean="0"/>
              <a:t>Energy (Crude oil, Brent </a:t>
            </a:r>
            <a:r>
              <a:rPr lang="en-US" dirty="0" err="1" smtClean="0"/>
              <a:t>Cude</a:t>
            </a:r>
            <a:r>
              <a:rPr lang="en-US" dirty="0" smtClean="0"/>
              <a:t> Oil, Natural Gas)</a:t>
            </a:r>
          </a:p>
          <a:p>
            <a:r>
              <a:rPr lang="en-US" dirty="0" smtClean="0"/>
              <a:t>Agriculture (Cotton, Wheat, Corn, Soybean)</a:t>
            </a:r>
          </a:p>
          <a:p>
            <a:r>
              <a:rPr lang="en-US" dirty="0" smtClean="0"/>
              <a:t>Equity Index </a:t>
            </a:r>
          </a:p>
          <a:p>
            <a:r>
              <a:rPr lang="en-US" dirty="0" smtClean="0"/>
              <a:t>Local</a:t>
            </a:r>
          </a:p>
          <a:p>
            <a:r>
              <a:rPr lang="en-US" dirty="0" smtClean="0"/>
              <a:t>Metal </a:t>
            </a:r>
          </a:p>
          <a:p>
            <a:r>
              <a:rPr lang="en-US" smtClean="0"/>
              <a:t>Agriculture </a:t>
            </a:r>
            <a:endParaRPr lang="en-US" dirty="0" smtClean="0"/>
          </a:p>
        </p:txBody>
      </p:sp>
    </p:spTree>
    <p:extLst>
      <p:ext uri="{BB962C8B-B14F-4D97-AF65-F5344CB8AC3E}">
        <p14:creationId xmlns:p14="http://schemas.microsoft.com/office/powerpoint/2010/main" val="4044584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Securities and Exchange Commission of Pakistan (SECP) </a:t>
            </a:r>
            <a:r>
              <a:rPr lang="en-US" sz="2000" dirty="0" smtClean="0"/>
              <a:t>(1 OF 3)</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Set </a:t>
            </a:r>
            <a:r>
              <a:rPr lang="en-US" dirty="0"/>
              <a:t>up in pursuance of the Securities and Exchange Commission of Pakistan Act, 1997 and </a:t>
            </a:r>
            <a:r>
              <a:rPr lang="en-US" dirty="0" smtClean="0"/>
              <a:t>became </a:t>
            </a:r>
            <a:r>
              <a:rPr lang="en-US" dirty="0"/>
              <a:t>operational on January 1, 1999.  </a:t>
            </a:r>
            <a:endParaRPr lang="en-US" dirty="0" smtClean="0"/>
          </a:p>
          <a:p>
            <a:pPr marL="0" indent="0">
              <a:buNone/>
            </a:pPr>
            <a:endParaRPr lang="en-US" dirty="0"/>
          </a:p>
          <a:p>
            <a:pPr marL="0" indent="0">
              <a:buNone/>
            </a:pPr>
            <a:r>
              <a:rPr lang="en-US" b="1" dirty="0" smtClean="0"/>
              <a:t>Functions:</a:t>
            </a:r>
          </a:p>
          <a:p>
            <a:r>
              <a:rPr lang="en-US" dirty="0"/>
              <a:t>Regulation of corporate sector and capital market</a:t>
            </a:r>
          </a:p>
          <a:p>
            <a:r>
              <a:rPr lang="en-US" dirty="0"/>
              <a:t>Supervision and regulation of insurance companies</a:t>
            </a:r>
          </a:p>
          <a:p>
            <a:r>
              <a:rPr lang="en-US" dirty="0"/>
              <a:t>Supervision and regulation non-banking finance companies and private pensions schemes</a:t>
            </a:r>
          </a:p>
          <a:p>
            <a:r>
              <a:rPr lang="en-US" dirty="0"/>
              <a:t>Oversight of various external service providers to the corporate and financial sectors, including chartered accountants, credit rating agencies, corporate secretaries, brokers, surveyors etc.</a:t>
            </a:r>
          </a:p>
          <a:p>
            <a:pPr marL="0" indent="0">
              <a:buNone/>
            </a:pPr>
            <a:endParaRPr lang="en-US" dirty="0" smtClean="0"/>
          </a:p>
        </p:txBody>
      </p:sp>
    </p:spTree>
    <p:extLst>
      <p:ext uri="{BB962C8B-B14F-4D97-AF65-F5344CB8AC3E}">
        <p14:creationId xmlns:p14="http://schemas.microsoft.com/office/powerpoint/2010/main" val="3119721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971" y="141514"/>
            <a:ext cx="12069005" cy="6629400"/>
          </a:xfrm>
        </p:spPr>
      </p:pic>
    </p:spTree>
    <p:extLst>
      <p:ext uri="{BB962C8B-B14F-4D97-AF65-F5344CB8AC3E}">
        <p14:creationId xmlns:p14="http://schemas.microsoft.com/office/powerpoint/2010/main" val="3151698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all" dirty="0"/>
              <a:t>THE SECURITIES AND EXCHANGE POLICY </a:t>
            </a:r>
            <a:r>
              <a:rPr lang="en-US" cap="all" dirty="0" smtClean="0"/>
              <a:t>BOARD </a:t>
            </a:r>
            <a:r>
              <a:rPr lang="en-US" sz="2400" cap="all" dirty="0" smtClean="0"/>
              <a:t>(2 OF 3)</a:t>
            </a:r>
            <a:endParaRPr lang="en-US" dirty="0"/>
          </a:p>
        </p:txBody>
      </p:sp>
      <p:sp>
        <p:nvSpPr>
          <p:cNvPr id="3" name="Content Placeholder 2"/>
          <p:cNvSpPr>
            <a:spLocks noGrp="1"/>
          </p:cNvSpPr>
          <p:nvPr>
            <p:ph idx="1"/>
          </p:nvPr>
        </p:nvSpPr>
        <p:spPr/>
        <p:txBody>
          <a:bodyPr/>
          <a:lstStyle/>
          <a:p>
            <a:r>
              <a:rPr lang="en-US" dirty="0"/>
              <a:t>provide guidance to the Commission in all matters relating to its functions and to formulate policies in consultation with the Commission</a:t>
            </a:r>
            <a:endParaRPr lang="en-US" dirty="0" smtClean="0"/>
          </a:p>
          <a:p>
            <a:r>
              <a:rPr lang="en-US" dirty="0" smtClean="0"/>
              <a:t>Advising </a:t>
            </a:r>
            <a:r>
              <a:rPr lang="en-US" dirty="0"/>
              <a:t>the Government on matters falling within the purview of the Act and other corporate </a:t>
            </a:r>
            <a:r>
              <a:rPr lang="en-US" dirty="0" smtClean="0"/>
              <a:t>laws </a:t>
            </a:r>
          </a:p>
          <a:p>
            <a:r>
              <a:rPr lang="en-US" dirty="0" smtClean="0"/>
              <a:t>To </a:t>
            </a:r>
            <a:r>
              <a:rPr lang="en-US" dirty="0"/>
              <a:t>express its opinion on policy matters referred to it by the Government or the Commission</a:t>
            </a:r>
            <a:r>
              <a:rPr lang="en-US" dirty="0" smtClean="0"/>
              <a:t>.</a:t>
            </a:r>
          </a:p>
          <a:p>
            <a:pPr marL="0" indent="0">
              <a:buNone/>
            </a:pPr>
            <a:r>
              <a:rPr lang="en-US" dirty="0" smtClean="0"/>
              <a:t>Note: </a:t>
            </a:r>
            <a:r>
              <a:rPr lang="en-US" sz="2000" b="1" i="1" dirty="0" smtClean="0"/>
              <a:t>According to the Act, the Policy Board shall consist of a maximum of eleven members appointed by </a:t>
            </a:r>
            <a:r>
              <a:rPr lang="en-US" sz="2000" b="1" i="1" dirty="0"/>
              <a:t>the Federal Government, including five ex-officio members and six from the private </a:t>
            </a:r>
            <a:r>
              <a:rPr lang="en-US" sz="2000" b="1" i="1" dirty="0" smtClean="0"/>
              <a:t>sector</a:t>
            </a:r>
            <a:r>
              <a:rPr lang="en-US" sz="2000" b="1" i="1" dirty="0"/>
              <a:t>.</a:t>
            </a:r>
          </a:p>
        </p:txBody>
      </p:sp>
    </p:spTree>
    <p:extLst>
      <p:ext uri="{BB962C8B-B14F-4D97-AF65-F5344CB8AC3E}">
        <p14:creationId xmlns:p14="http://schemas.microsoft.com/office/powerpoint/2010/main" val="3107608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all" dirty="0" smtClean="0"/>
              <a:t>COMMISSION </a:t>
            </a:r>
            <a:r>
              <a:rPr lang="en-US" sz="2000" cap="all" dirty="0" smtClean="0"/>
              <a:t>(3 OF 3)</a:t>
            </a:r>
            <a:endParaRPr lang="en-US" sz="3600" dirty="0"/>
          </a:p>
        </p:txBody>
      </p:sp>
      <p:sp>
        <p:nvSpPr>
          <p:cNvPr id="3" name="Content Placeholder 2"/>
          <p:cNvSpPr>
            <a:spLocks noGrp="1"/>
          </p:cNvSpPr>
          <p:nvPr>
            <p:ph idx="1"/>
          </p:nvPr>
        </p:nvSpPr>
        <p:spPr/>
        <p:txBody>
          <a:bodyPr/>
          <a:lstStyle/>
          <a:p>
            <a:r>
              <a:rPr lang="en-US" dirty="0"/>
              <a:t>The Commission is a collegiate </a:t>
            </a:r>
            <a:r>
              <a:rPr lang="en-US" dirty="0" smtClean="0"/>
              <a:t>body (currently five members) </a:t>
            </a:r>
            <a:r>
              <a:rPr lang="en-US" dirty="0"/>
              <a:t>with collective responsibility. </a:t>
            </a:r>
            <a:endParaRPr lang="en-US" dirty="0" smtClean="0"/>
          </a:p>
          <a:p>
            <a:r>
              <a:rPr lang="en-US" dirty="0" smtClean="0"/>
              <a:t>Operational </a:t>
            </a:r>
            <a:r>
              <a:rPr lang="en-US" dirty="0"/>
              <a:t>and executive authority of the Commission is vested in the Chairman who is the Commission’s CEO. </a:t>
            </a:r>
            <a:endParaRPr lang="en-US" dirty="0" smtClean="0"/>
          </a:p>
          <a:p>
            <a:r>
              <a:rPr lang="en-US" dirty="0" smtClean="0"/>
              <a:t>CEO </a:t>
            </a:r>
            <a:r>
              <a:rPr lang="en-US" dirty="0"/>
              <a:t>is assisted by the Commissioners, especially for overseeing the working of various operational units as may be assigned by him</a:t>
            </a:r>
            <a:r>
              <a:rPr lang="en-US" dirty="0" smtClean="0"/>
              <a:t>.</a:t>
            </a:r>
          </a:p>
          <a:p>
            <a:endParaRPr lang="en-US" dirty="0"/>
          </a:p>
          <a:p>
            <a:pPr marL="0" indent="0">
              <a:buNone/>
            </a:pPr>
            <a:r>
              <a:rPr lang="en-US" dirty="0" smtClean="0">
                <a:hlinkClick r:id="rId2"/>
              </a:rPr>
              <a:t>https://www.secp.gov.pk/</a:t>
            </a:r>
            <a:endParaRPr lang="en-US" dirty="0" smtClean="0"/>
          </a:p>
        </p:txBody>
      </p:sp>
    </p:spTree>
    <p:extLst>
      <p:ext uri="{BB962C8B-B14F-4D97-AF65-F5344CB8AC3E}">
        <p14:creationId xmlns:p14="http://schemas.microsoft.com/office/powerpoint/2010/main" val="2128052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 Stock Exchange (PSX)</a:t>
            </a:r>
            <a:endParaRPr lang="en-US" dirty="0"/>
          </a:p>
        </p:txBody>
      </p:sp>
      <p:sp>
        <p:nvSpPr>
          <p:cNvPr id="3" name="Content Placeholder 2"/>
          <p:cNvSpPr>
            <a:spLocks noGrp="1"/>
          </p:cNvSpPr>
          <p:nvPr>
            <p:ph idx="1"/>
          </p:nvPr>
        </p:nvSpPr>
        <p:spPr/>
        <p:txBody>
          <a:bodyPr>
            <a:noAutofit/>
          </a:bodyPr>
          <a:lstStyle/>
          <a:p>
            <a:r>
              <a:rPr lang="en-US" sz="2400" dirty="0" smtClean="0">
                <a:latin typeface="Times New Roman" panose="02020603050405020304" pitchFamily="18" charset="0"/>
                <a:cs typeface="Times New Roman" panose="02020603050405020304" pitchFamily="18" charset="0"/>
              </a:rPr>
              <a:t>Established </a:t>
            </a:r>
            <a:r>
              <a:rPr lang="en-US" sz="2400" dirty="0">
                <a:latin typeface="Times New Roman" panose="02020603050405020304" pitchFamily="18" charset="0"/>
                <a:cs typeface="Times New Roman" panose="02020603050405020304" pitchFamily="18" charset="0"/>
              </a:rPr>
              <a:t>on September 18, 1947 and was formally incorporated on March 10, 1949 under the name of ‘Karachi Stock Exchange’, as a Company limited by Guarantee.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October 1970, a second stock exchange was established in Lahore to meet the stock trading needs of the provincial metropolis</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October 1989, Islamabad Stock Exchange was established to cater to the investors of the northern parts of the country</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Because </a:t>
            </a:r>
            <a:r>
              <a:rPr lang="en-US" sz="2400" dirty="0">
                <a:latin typeface="Times New Roman" panose="02020603050405020304" pitchFamily="18" charset="0"/>
                <a:cs typeface="Times New Roman" panose="02020603050405020304" pitchFamily="18" charset="0"/>
              </a:rPr>
              <a:t>the three exchanges had separate management, trading interfaces, indices, and had no mutualized structure, therefore the Stock Exchanges (Corporatization, Demutualization and Integration) Act, 2012 was promulgated by the Government of Pakistan which ultimately resulted in the three exchanges integrating their operations effective January 11, 2016 under the new name ‘Pakistan Stock Exchange Limited’ (PSX).</a:t>
            </a:r>
          </a:p>
        </p:txBody>
      </p:sp>
    </p:spTree>
    <p:extLst>
      <p:ext uri="{BB962C8B-B14F-4D97-AF65-F5344CB8AC3E}">
        <p14:creationId xmlns:p14="http://schemas.microsoft.com/office/powerpoint/2010/main" val="3480589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objective of PSX is to provide a safe, reliable, efficient and consistent marketplace where investors can buy and sell common stock of listed companies and other securities. </a:t>
            </a:r>
            <a:endParaRPr lang="en-US" dirty="0" smtClean="0"/>
          </a:p>
          <a:p>
            <a:endParaRPr lang="en-US" dirty="0" smtClean="0"/>
          </a:p>
          <a:p>
            <a:r>
              <a:rPr lang="en-US" dirty="0" smtClean="0"/>
              <a:t>Legal Framework: </a:t>
            </a:r>
            <a:r>
              <a:rPr lang="en-US" dirty="0" smtClean="0">
                <a:hlinkClick r:id="rId2"/>
              </a:rPr>
              <a:t>https://www.psx.com.pk/psx/regulations/legal-framework</a:t>
            </a:r>
            <a:endParaRPr lang="en-US" dirty="0"/>
          </a:p>
          <a:p>
            <a:r>
              <a:rPr lang="en-US" dirty="0" smtClean="0"/>
              <a:t>Pattern of Shareholding:</a:t>
            </a:r>
          </a:p>
          <a:p>
            <a:pPr marL="0" indent="0">
              <a:buNone/>
            </a:pPr>
            <a:endParaRPr lang="en-US"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2486" y="3883780"/>
            <a:ext cx="6651746" cy="2555327"/>
          </a:xfrm>
          <a:prstGeom prst="rect">
            <a:avLst/>
          </a:prstGeom>
        </p:spPr>
      </p:pic>
    </p:spTree>
    <p:extLst>
      <p:ext uri="{BB962C8B-B14F-4D97-AF65-F5344CB8AC3E}">
        <p14:creationId xmlns:p14="http://schemas.microsoft.com/office/powerpoint/2010/main" val="3167439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PSX indices </a:t>
            </a:r>
            <a:r>
              <a:rPr lang="en-US" sz="2000" dirty="0" smtClean="0"/>
              <a:t>(1 of 2)</a:t>
            </a:r>
            <a:r>
              <a:rPr lang="en-US" dirty="0" smtClean="0"/>
              <a:t> </a:t>
            </a:r>
            <a:endParaRPr lang="en-US" dirty="0"/>
          </a:p>
        </p:txBody>
      </p:sp>
      <p:sp>
        <p:nvSpPr>
          <p:cNvPr id="3" name="Content Placeholder 2"/>
          <p:cNvSpPr>
            <a:spLocks noGrp="1"/>
          </p:cNvSpPr>
          <p:nvPr>
            <p:ph idx="1"/>
          </p:nvPr>
        </p:nvSpPr>
        <p:spPr>
          <a:xfrm>
            <a:off x="838199" y="1825625"/>
            <a:ext cx="10929257" cy="4351338"/>
          </a:xfrm>
        </p:spPr>
        <p:txBody>
          <a:bodyPr>
            <a:normAutofit/>
          </a:bodyPr>
          <a:lstStyle/>
          <a:p>
            <a:r>
              <a:rPr lang="en-US" dirty="0" smtClean="0"/>
              <a:t>KSE 100 Index </a:t>
            </a:r>
            <a:r>
              <a:rPr lang="en-US" sz="2000" i="1" dirty="0" smtClean="0"/>
              <a:t>(The </a:t>
            </a:r>
            <a:r>
              <a:rPr lang="en-US" sz="2000" i="1" dirty="0"/>
              <a:t>Index represents 85% of all the market capitalization of the Exchange. It is calculated using Free Float Market Capitalization </a:t>
            </a:r>
            <a:r>
              <a:rPr lang="en-US" sz="2000" i="1" dirty="0" smtClean="0"/>
              <a:t>methodology)</a:t>
            </a:r>
            <a:endParaRPr lang="en-US" i="1" dirty="0" smtClean="0"/>
          </a:p>
          <a:p>
            <a:r>
              <a:rPr lang="en-US" dirty="0" smtClean="0"/>
              <a:t>KSE 30 Index </a:t>
            </a:r>
            <a:r>
              <a:rPr lang="en-US" sz="2000" i="1" dirty="0" smtClean="0"/>
              <a:t>(</a:t>
            </a:r>
            <a:r>
              <a:rPr lang="en-US" sz="2000" i="1" dirty="0"/>
              <a:t>includes the top 30 most liquid companies listed on PSX based on Free Float </a:t>
            </a:r>
            <a:r>
              <a:rPr lang="en-US" sz="2000" i="1" dirty="0" smtClean="0"/>
              <a:t>methodology)</a:t>
            </a:r>
          </a:p>
          <a:p>
            <a:r>
              <a:rPr lang="en-US" dirty="0" smtClean="0"/>
              <a:t>KSE All Share Index </a:t>
            </a:r>
            <a:r>
              <a:rPr lang="en-US" sz="2000" i="1" dirty="0" smtClean="0"/>
              <a:t>(Consists </a:t>
            </a:r>
            <a:r>
              <a:rPr lang="en-US" sz="2000" i="1" dirty="0"/>
              <a:t>of all listed companies on PSX based on Full </a:t>
            </a:r>
            <a:r>
              <a:rPr lang="en-US" sz="2000" i="1" dirty="0" smtClean="0"/>
              <a:t>Cap methodology)</a:t>
            </a:r>
            <a:endParaRPr lang="en-US" i="1" dirty="0" smtClean="0"/>
          </a:p>
          <a:p>
            <a:r>
              <a:rPr lang="en-US" dirty="0" smtClean="0"/>
              <a:t>KMI 30 Index  </a:t>
            </a:r>
            <a:r>
              <a:rPr lang="en-US" sz="1900" i="1" dirty="0" smtClean="0"/>
              <a:t>(</a:t>
            </a:r>
            <a:r>
              <a:rPr lang="en-US" sz="1900" i="1" dirty="0"/>
              <a:t>tracks the 30 most liquid </a:t>
            </a:r>
            <a:r>
              <a:rPr lang="en-US" sz="1900" i="1" dirty="0" err="1"/>
              <a:t>Shariah</a:t>
            </a:r>
            <a:r>
              <a:rPr lang="en-US" sz="1900" i="1" dirty="0"/>
              <a:t> compliant companies listed at PSX. The companies are weighted by float adjusted market capitalization with a 12% cap on weights of individual </a:t>
            </a:r>
            <a:r>
              <a:rPr lang="en-US" sz="1900" i="1" dirty="0" smtClean="0"/>
              <a:t>companies)</a:t>
            </a:r>
          </a:p>
        </p:txBody>
      </p:sp>
    </p:spTree>
    <p:extLst>
      <p:ext uri="{BB962C8B-B14F-4D97-AF65-F5344CB8AC3E}">
        <p14:creationId xmlns:p14="http://schemas.microsoft.com/office/powerpoint/2010/main" val="1957396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PSX Indices </a:t>
            </a:r>
            <a:r>
              <a:rPr lang="en-US" sz="2000" dirty="0" smtClean="0"/>
              <a:t>(1 of 2)</a:t>
            </a:r>
            <a:endParaRPr lang="en-US" sz="2000" dirty="0"/>
          </a:p>
        </p:txBody>
      </p:sp>
      <p:sp>
        <p:nvSpPr>
          <p:cNvPr id="3" name="Content Placeholder 2"/>
          <p:cNvSpPr>
            <a:spLocks noGrp="1"/>
          </p:cNvSpPr>
          <p:nvPr>
            <p:ph idx="1"/>
          </p:nvPr>
        </p:nvSpPr>
        <p:spPr/>
        <p:txBody>
          <a:bodyPr/>
          <a:lstStyle/>
          <a:p>
            <a:r>
              <a:rPr lang="en-US" dirty="0" smtClean="0"/>
              <a:t>PSX KMI All Shares Index </a:t>
            </a:r>
            <a:r>
              <a:rPr lang="en-US" sz="2400" dirty="0" smtClean="0"/>
              <a:t>(comprises of all </a:t>
            </a:r>
            <a:r>
              <a:rPr lang="en-US" sz="2400" dirty="0" err="1" smtClean="0"/>
              <a:t>Shariah</a:t>
            </a:r>
            <a:r>
              <a:rPr lang="en-US" sz="2400" dirty="0" smtClean="0"/>
              <a:t> compliant companies listed on the Pakistan Stock Exchange Limited. The Index was developed by Pakistan Stock Exchange Limited and </a:t>
            </a:r>
            <a:r>
              <a:rPr lang="en-US" sz="2400" dirty="0" err="1" smtClean="0"/>
              <a:t>Meezan</a:t>
            </a:r>
            <a:r>
              <a:rPr lang="en-US" sz="2400" dirty="0" smtClean="0"/>
              <a:t> Bank Limited)</a:t>
            </a:r>
          </a:p>
          <a:p>
            <a:r>
              <a:rPr lang="en-US" dirty="0" err="1" smtClean="0"/>
              <a:t>BKTi</a:t>
            </a:r>
            <a:r>
              <a:rPr lang="en-US" dirty="0" smtClean="0"/>
              <a:t> Tradable Banks Index </a:t>
            </a:r>
            <a:r>
              <a:rPr lang="en-US" i="1" dirty="0" smtClean="0"/>
              <a:t>(based on the listed companies in the banking sector. The Index tracks at least 80% free-float market capitalization of the Banking Sector)</a:t>
            </a:r>
          </a:p>
          <a:p>
            <a:r>
              <a:rPr lang="en-US" dirty="0" err="1" smtClean="0"/>
              <a:t>OGTi</a:t>
            </a:r>
            <a:r>
              <a:rPr lang="en-US" dirty="0" smtClean="0"/>
              <a:t> </a:t>
            </a:r>
            <a:r>
              <a:rPr lang="en-US" dirty="0" err="1" smtClean="0"/>
              <a:t>Tradeable</a:t>
            </a:r>
            <a:r>
              <a:rPr lang="en-US" dirty="0" smtClean="0"/>
              <a:t> Oil &amp; Gas Index </a:t>
            </a:r>
            <a:r>
              <a:rPr lang="en-US" i="1" dirty="0" smtClean="0"/>
              <a:t>(The Tradable Oil &amp; Gas Index tracks at least 80% free-float market capitalization of the Oil &amp; Gas Sector)</a:t>
            </a:r>
          </a:p>
          <a:p>
            <a:r>
              <a:rPr lang="en-US" dirty="0" smtClean="0">
                <a:hlinkClick r:id="rId2"/>
              </a:rPr>
              <a:t>https://www.psx.com.pk/psx/product-and-services/indices#islamic-indices</a:t>
            </a:r>
            <a:endParaRPr lang="en-US" i="1" dirty="0" smtClean="0"/>
          </a:p>
          <a:p>
            <a:endParaRPr lang="en-US" dirty="0"/>
          </a:p>
        </p:txBody>
      </p:sp>
    </p:spTree>
    <p:extLst>
      <p:ext uri="{BB962C8B-B14F-4D97-AF65-F5344CB8AC3E}">
        <p14:creationId xmlns:p14="http://schemas.microsoft.com/office/powerpoint/2010/main" val="3912077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902</Words>
  <Application>Microsoft Office PowerPoint</Application>
  <PresentationFormat>Widescreen</PresentationFormat>
  <Paragraphs>89</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Chapter 13</vt:lpstr>
      <vt:lpstr>Securities and Exchange Commission of Pakistan (SECP) (1 OF 3)</vt:lpstr>
      <vt:lpstr>PowerPoint Presentation</vt:lpstr>
      <vt:lpstr>THE SECURITIES AND EXCHANGE POLICY BOARD (2 OF 3)</vt:lpstr>
      <vt:lpstr>COMMISSION (3 OF 3)</vt:lpstr>
      <vt:lpstr>Pakistan Stock Exchange (PSX)</vt:lpstr>
      <vt:lpstr>PowerPoint Presentation</vt:lpstr>
      <vt:lpstr>PSX indices (1 of 2) </vt:lpstr>
      <vt:lpstr>PSX Indices (1 of 2)</vt:lpstr>
      <vt:lpstr>Central Depository Company  (CDC)</vt:lpstr>
      <vt:lpstr>CDC’s Services</vt:lpstr>
      <vt:lpstr>PowerPoint Presentation</vt:lpstr>
      <vt:lpstr>National Clearing Company of Pakistan Limited (NCCPL) </vt:lpstr>
      <vt:lpstr>PowerPoint Presentation</vt:lpstr>
      <vt:lpstr>NCCPL Chart</vt:lpstr>
      <vt:lpstr>Pakistan Mercantile Exchange Limited (PMEX)</vt:lpstr>
      <vt:lpstr>Products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dc:title>
  <dc:creator>Windows User</dc:creator>
  <cp:lastModifiedBy>Windows User</cp:lastModifiedBy>
  <cp:revision>17</cp:revision>
  <dcterms:created xsi:type="dcterms:W3CDTF">2020-04-14T03:29:57Z</dcterms:created>
  <dcterms:modified xsi:type="dcterms:W3CDTF">2020-04-14T06:09:01Z</dcterms:modified>
</cp:coreProperties>
</file>